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  <p:sldMasterId id="2147483660" r:id="rId2"/>
  </p:sldMasterIdLst>
  <p:notesMasterIdLst>
    <p:notesMasterId r:id="rId9"/>
  </p:notesMasterIdLst>
  <p:handoutMasterIdLst>
    <p:handoutMasterId r:id="rId10"/>
  </p:handoutMasterIdLst>
  <p:sldIdLst>
    <p:sldId id="256" r:id="rId3"/>
    <p:sldId id="265" r:id="rId4"/>
    <p:sldId id="261" r:id="rId5"/>
    <p:sldId id="259" r:id="rId6"/>
    <p:sldId id="266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64C7"/>
    <a:srgbClr val="A9D18E"/>
    <a:srgbClr val="F4B183"/>
    <a:srgbClr val="DA6E00"/>
    <a:srgbClr val="FAB361"/>
    <a:srgbClr val="FAB05C"/>
    <a:srgbClr val="5A9CD5"/>
    <a:srgbClr val="6491B4"/>
    <a:srgbClr val="FF2D00"/>
    <a:srgbClr val="2C3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51"/>
    <p:restoredTop sz="86333"/>
  </p:normalViewPr>
  <p:slideViewPr>
    <p:cSldViewPr snapToGrid="0" snapToObjects="1">
      <p:cViewPr varScale="1">
        <p:scale>
          <a:sx n="132" d="100"/>
          <a:sy n="132" d="100"/>
        </p:scale>
        <p:origin x="89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1" d="100"/>
          <a:sy n="81" d="100"/>
        </p:scale>
        <p:origin x="217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15CE9E-79A6-224E-9348-42211F968ACB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A72597-D0ED-9B4D-8E49-7F402EFDA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86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tiff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8BE293-D76E-334E-AA6B-6B41B30C279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4287B-C7A4-5540-AD48-A86B21798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67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4287B-C7A4-5540-AD48-A86B21798B8C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77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4287B-C7A4-5540-AD48-A86B21798B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79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4287B-C7A4-5540-AD48-A86B21798B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125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4287B-C7A4-5540-AD48-A86B21798B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514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4287B-C7A4-5540-AD48-A86B21798B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371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4287B-C7A4-5540-AD48-A86B21798B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72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254469"/>
                </a:solidFill>
                <a:latin typeface="Lucida Grande" charset="0"/>
                <a:ea typeface="Lucida Grande" charset="0"/>
                <a:cs typeface="Lucida Grande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250">
                <a:solidFill>
                  <a:srgbClr val="254469"/>
                </a:solidFill>
                <a:latin typeface="Lucida Grande" charset="0"/>
                <a:ea typeface="Lucida Grande" charset="0"/>
                <a:cs typeface="Lucida Grande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C911-E119-1A49-8B7E-FE4CD6F0DA57}" type="datetime1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32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3E713-9B65-604F-BF50-E2DA89094617}" type="datetime1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1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2E812-3DE9-5F47-86FC-7DD2EDDD46A7}" type="datetime1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105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67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8107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417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071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094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378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017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09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422" y="24717"/>
            <a:ext cx="7885156" cy="1186249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254469"/>
                </a:solidFill>
                <a:latin typeface="Lucida Grande" charset="0"/>
                <a:ea typeface="Lucida Grande" charset="0"/>
                <a:cs typeface="Lucida Grande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94" y="1161537"/>
            <a:ext cx="7719884" cy="5016843"/>
          </a:xfrm>
        </p:spPr>
        <p:txBody>
          <a:bodyPr>
            <a:normAutofit/>
          </a:bodyPr>
          <a:lstStyle>
            <a:lvl1pPr>
              <a:defRPr sz="2600" b="1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defRPr>
            </a:lvl1pPr>
            <a:lvl2pPr>
              <a:defRPr sz="2600" b="1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defRPr>
            </a:lvl2pPr>
            <a:lvl3pPr>
              <a:defRPr sz="2600" b="1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defRPr>
            </a:lvl3pPr>
            <a:lvl4pPr>
              <a:defRPr sz="2600" b="1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defRPr>
            </a:lvl4pPr>
            <a:lvl5pPr>
              <a:defRPr sz="2600" b="1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015B-1FC1-584B-AB52-B1E7EEDE4874}" type="datetime1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5309" y="6405781"/>
            <a:ext cx="2057400" cy="365125"/>
          </a:xfrm>
        </p:spPr>
        <p:txBody>
          <a:bodyPr/>
          <a:lstStyle>
            <a:lvl1pPr>
              <a:defRPr sz="1500">
                <a:solidFill>
                  <a:schemeClr val="bg2"/>
                </a:solidFill>
              </a:defRPr>
            </a:lvl1pPr>
          </a:lstStyle>
          <a:p>
            <a:fld id="{4F156ACB-A724-824C-8EF7-F0B9CCAF636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7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205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928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796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4A15D-5CDB-1145-9622-F5B5F7E909C3}" type="datetime1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65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A2BC-6012-8043-AE12-0C6A88B30B53}" type="datetime1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6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7D5E-F6C5-BE4F-BEDD-7EACF7E56905}" type="datetime1">
              <a:rPr lang="en-US" smtClean="0"/>
              <a:t>12/6/17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65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2DCD-1A89-174A-80B3-DB22FB1DE86B}" type="datetime1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56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0F2AC-92D7-E04A-8766-C5AFBECD3504}" type="datetime1">
              <a:rPr lang="en-US" smtClean="0"/>
              <a:t>12/6/17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28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5F69-6D89-5148-A0C0-2CCA5780EEFD}" type="datetime1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49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D7FE-9E3F-5B4E-9453-4A8A60E41C0A}" type="datetime1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534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4D2E0-B355-E448-99F3-114080FCE9A3}" type="datetime1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56ACB-A724-824C-8EF7-F0B9CCAF6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12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t="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A0BD2-B5B3-924C-8BE8-05E2436CB51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A9CAB-9FFA-D945-81A3-CC0F6FD67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21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2044" y="1714501"/>
            <a:ext cx="6858000" cy="1790700"/>
          </a:xfrm>
        </p:spPr>
        <p:txBody>
          <a:bodyPr>
            <a:normAutofit/>
          </a:bodyPr>
          <a:lstStyle/>
          <a:p>
            <a:r>
              <a:rPr lang="en-US" sz="3300" dirty="0" smtClean="0"/>
              <a:t>A Reinforcement Learning Framework for Eliciting High Quality Information </a:t>
            </a:r>
            <a:endParaRPr lang="en-US" sz="3300" dirty="0"/>
          </a:p>
        </p:txBody>
      </p:sp>
      <p:sp>
        <p:nvSpPr>
          <p:cNvPr id="5" name="Rectangle 4"/>
          <p:cNvSpPr/>
          <p:nvPr/>
        </p:nvSpPr>
        <p:spPr>
          <a:xfrm>
            <a:off x="592425" y="589577"/>
            <a:ext cx="7701197" cy="535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-1"/>
            <a:ext cx="1912046" cy="685800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12044" y="3921478"/>
            <a:ext cx="7231956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50" b="1" dirty="0" err="1" smtClean="0">
                <a:solidFill>
                  <a:srgbClr val="254469"/>
                </a:solidFill>
                <a:latin typeface="Lucida Grande" charset="0"/>
                <a:ea typeface="Lucida Grande" charset="0"/>
                <a:cs typeface="Lucida Grande" charset="0"/>
              </a:rPr>
              <a:t>Zehong</a:t>
            </a:r>
            <a:r>
              <a:rPr lang="en-US" sz="2250" b="1" dirty="0" smtClean="0">
                <a:solidFill>
                  <a:srgbClr val="254469"/>
                </a:solidFill>
                <a:latin typeface="Lucida Grande" charset="0"/>
                <a:ea typeface="Lucida Grande" charset="0"/>
                <a:cs typeface="Lucida Grande" charset="0"/>
              </a:rPr>
              <a:t> Hu, Yang Liu, Yitao Liang, </a:t>
            </a:r>
            <a:r>
              <a:rPr lang="en-US" sz="2250" b="1" dirty="0" err="1" smtClean="0">
                <a:solidFill>
                  <a:srgbClr val="254469"/>
                </a:solidFill>
                <a:latin typeface="Lucida Grande" charset="0"/>
                <a:ea typeface="Lucida Grande" charset="0"/>
                <a:cs typeface="Lucida Grande" charset="0"/>
              </a:rPr>
              <a:t>Jie</a:t>
            </a:r>
            <a:r>
              <a:rPr lang="en-US" sz="2250" b="1" dirty="0" smtClean="0">
                <a:solidFill>
                  <a:srgbClr val="254469"/>
                </a:solidFill>
                <a:latin typeface="Lucida Grande" charset="0"/>
                <a:ea typeface="Lucida Grande" charset="0"/>
                <a:cs typeface="Lucida Grande" charset="0"/>
              </a:rPr>
              <a:t> Zhang</a:t>
            </a:r>
            <a:endParaRPr lang="en-US" sz="2250" b="1" dirty="0">
              <a:solidFill>
                <a:srgbClr val="254469"/>
              </a:solidFill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12044" y="4850694"/>
            <a:ext cx="7231956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50" b="1" dirty="0" smtClean="0">
                <a:solidFill>
                  <a:srgbClr val="254469"/>
                </a:solidFill>
                <a:latin typeface="Lucida Grande" charset="0"/>
                <a:ea typeface="Lucida Grande" charset="0"/>
                <a:cs typeface="Lucida Grande" charset="0"/>
              </a:rPr>
              <a:t>December 8, 2017</a:t>
            </a:r>
            <a:endParaRPr lang="en-US" sz="2250" b="1" dirty="0">
              <a:solidFill>
                <a:srgbClr val="254469"/>
              </a:solidFill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392886" y="261257"/>
            <a:ext cx="751114" cy="1028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057" y="6329112"/>
            <a:ext cx="517220" cy="5288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7800" y="6292259"/>
            <a:ext cx="449100" cy="56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37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Background: </a:t>
            </a:r>
            <a:r>
              <a:rPr lang="en-US" dirty="0" smtClean="0"/>
              <a:t>Crowdsourcing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392886" y="261257"/>
            <a:ext cx="751114" cy="1028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29112"/>
            <a:ext cx="517220" cy="5288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9661" y="6305473"/>
            <a:ext cx="449100" cy="5657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72" y="1289957"/>
            <a:ext cx="7687077" cy="228007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56196" y="3909639"/>
            <a:ext cx="69513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latin typeface="Lucida Grande" charset="0"/>
                <a:ea typeface="Lucida Grande" charset="0"/>
                <a:cs typeface="Lucida Grande" charset="0"/>
              </a:rPr>
              <a:t>Use </a:t>
            </a:r>
            <a:r>
              <a:rPr lang="en-US" sz="2400" b="1" dirty="0" smtClean="0">
                <a:solidFill>
                  <a:srgbClr val="FF0000"/>
                </a:solidFill>
                <a:latin typeface="Lucida Grande" charset="0"/>
                <a:ea typeface="Lucida Grande" charset="0"/>
                <a:cs typeface="Lucida Grande" charset="0"/>
              </a:rPr>
              <a:t>Peer Prediction </a:t>
            </a:r>
            <a:r>
              <a:rPr lang="en-US" sz="2400" b="1" dirty="0" smtClean="0">
                <a:latin typeface="Lucida Grande" charset="0"/>
                <a:ea typeface="Lucida Grande" charset="0"/>
                <a:cs typeface="Lucida Grande" charset="0"/>
              </a:rPr>
              <a:t>to verify contributions</a:t>
            </a:r>
          </a:p>
          <a:p>
            <a:pPr algn="ctr"/>
            <a:endParaRPr lang="en-US" sz="2400" b="1" dirty="0">
              <a:latin typeface="Lucida Grande" charset="0"/>
              <a:ea typeface="Lucida Grande" charset="0"/>
              <a:cs typeface="Lucida Grande" charset="0"/>
            </a:endParaRPr>
          </a:p>
          <a:p>
            <a:pPr algn="ctr"/>
            <a:r>
              <a:rPr lang="en-US" sz="2400" b="1" dirty="0" smtClean="0">
                <a:latin typeface="Lucida Grande" charset="0"/>
                <a:ea typeface="Lucida Grande" charset="0"/>
                <a:cs typeface="Lucida Grande" charset="0"/>
              </a:rPr>
              <a:t>Assumptions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571" y="5157710"/>
            <a:ext cx="69391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Lucida Grande" charset="0"/>
                <a:ea typeface="Lucida Grande" charset="0"/>
                <a:cs typeface="Lucida Grande" charset="0"/>
              </a:rPr>
              <a:t> (1) an explicitly known worker </a:t>
            </a:r>
            <a:r>
              <a:rPr lang="en-US" sz="2400" b="1" dirty="0" smtClean="0">
                <a:latin typeface="Lucida Grande" charset="0"/>
                <a:ea typeface="Lucida Grande" charset="0"/>
                <a:cs typeface="Lucida Grande" charset="0"/>
              </a:rPr>
              <a:t>models</a:t>
            </a:r>
          </a:p>
          <a:p>
            <a:pPr algn="ctr"/>
            <a:r>
              <a:rPr lang="en-US" sz="2400" b="1" dirty="0" smtClean="0">
                <a:latin typeface="Lucida Grande" charset="0"/>
                <a:ea typeface="Lucida Grande" charset="0"/>
                <a:cs typeface="Lucida Grande" charset="0"/>
              </a:rPr>
              <a:t> (</a:t>
            </a:r>
            <a:r>
              <a:rPr lang="en-US" sz="2400" b="1" dirty="0">
                <a:latin typeface="Lucida Grande" charset="0"/>
                <a:ea typeface="Lucida Grande" charset="0"/>
                <a:cs typeface="Lucida Grande" charset="0"/>
              </a:rPr>
              <a:t>2) workers act rationally</a:t>
            </a: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0453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113072" y="2247341"/>
            <a:ext cx="7279814" cy="2239991"/>
            <a:chOff x="1582141" y="1923394"/>
            <a:chExt cx="8835157" cy="2578234"/>
          </a:xfrm>
        </p:grpSpPr>
        <p:sp>
          <p:nvSpPr>
            <p:cNvPr id="6" name="Rectangle 5"/>
            <p:cNvSpPr/>
            <p:nvPr/>
          </p:nvSpPr>
          <p:spPr>
            <a:xfrm>
              <a:off x="1582141" y="1923394"/>
              <a:ext cx="7417714" cy="257823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464C7">
                  <a:alpha val="80000"/>
                </a:srgbClr>
              </a:solidFill>
            </a:ln>
            <a:effectLst>
              <a:outerShdw blurRad="152400" dist="101600" dir="4680000" sx="99000" sy="99000" algn="t" rotWithShape="0">
                <a:prstClr val="black">
                  <a:alpha val="29000"/>
                </a:prstClr>
              </a:outerShdw>
              <a:reflection blurRad="63500" stA="40000" endPos="15000" dist="127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4343" y="2242943"/>
              <a:ext cx="2082955" cy="1905991"/>
            </a:xfrm>
            <a:prstGeom prst="rect">
              <a:avLst/>
            </a:prstGeom>
          </p:spPr>
        </p:pic>
      </p:grpSp>
      <p:sp>
        <p:nvSpPr>
          <p:cNvPr id="8" name="Rectangle 7"/>
          <p:cNvSpPr/>
          <p:nvPr/>
        </p:nvSpPr>
        <p:spPr>
          <a:xfrm>
            <a:off x="8392886" y="261257"/>
            <a:ext cx="751114" cy="1028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29112"/>
            <a:ext cx="517220" cy="52888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9661" y="6305473"/>
            <a:ext cx="449100" cy="5657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2278" y="609600"/>
            <a:ext cx="8220608" cy="6803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113072" y="2475775"/>
            <a:ext cx="55805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700" b="1" dirty="0" smtClean="0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rPr>
              <a:t>Dynamically adjust incentives to encourage workers to exert high efforts even if they may not be rational</a:t>
            </a:r>
            <a:endParaRPr lang="en-US" sz="2700" b="1" dirty="0">
              <a:solidFill>
                <a:srgbClr val="0464C7"/>
              </a:solidFill>
              <a:latin typeface="Lucida Grande" charset="0"/>
              <a:ea typeface="Lucida Grande" charset="0"/>
              <a:cs typeface="Lucida Gran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6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767526" y="4515664"/>
            <a:ext cx="339449" cy="334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" name="Rectangle 11"/>
          <p:cNvSpPr/>
          <p:nvPr/>
        </p:nvSpPr>
        <p:spPr>
          <a:xfrm>
            <a:off x="8392886" y="261257"/>
            <a:ext cx="751114" cy="1028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22422" y="24717"/>
            <a:ext cx="7885156" cy="1186249"/>
          </a:xfrm>
        </p:spPr>
        <p:txBody>
          <a:bodyPr>
            <a:normAutofit/>
          </a:bodyPr>
          <a:lstStyle/>
          <a:p>
            <a:r>
              <a:rPr lang="en-US" dirty="0" smtClean="0"/>
              <a:t>Reinforcement Peer Prediction</a:t>
            </a:r>
            <a:endParaRPr lang="en-US" sz="28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29112"/>
            <a:ext cx="517220" cy="52888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9661" y="6305473"/>
            <a:ext cx="449100" cy="5657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81591" y="1037876"/>
                <a:ext cx="59253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 smtClean="0">
                    <a:latin typeface="Lucida Grande" charset="0"/>
                    <a:ea typeface="Lucida Grande" charset="0"/>
                    <a:cs typeface="Lucida Grande" charset="0"/>
                  </a:rPr>
                  <a:t>Payment to worker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charset="0"/>
                        <a:ea typeface="Lucida Grande" charset="0"/>
                        <a:cs typeface="Lucida Grande" charset="0"/>
                      </a:rPr>
                      <m:t>𝑖</m:t>
                    </m:r>
                  </m:oMath>
                </a14:m>
                <a:r>
                  <a:rPr lang="en-US" sz="2000" dirty="0" smtClean="0">
                    <a:latin typeface="Lucida Grande" charset="0"/>
                    <a:ea typeface="Lucida Grande" charset="0"/>
                    <a:cs typeface="Lucida Grande" charset="0"/>
                  </a:rPr>
                  <a:t> for its label on task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charset="0"/>
                        <a:ea typeface="Lucida Grande" charset="0"/>
                        <a:cs typeface="Lucida Grande" charset="0"/>
                      </a:rPr>
                      <m:t>𝑗</m:t>
                    </m:r>
                    <m:r>
                      <a:rPr lang="en-US" sz="2000" b="0" i="1">
                        <a:latin typeface="Cambria Math" charset="0"/>
                        <a:ea typeface="Lucida Grande" charset="0"/>
                        <a:cs typeface="Lucida Grande" charset="0"/>
                      </a:rPr>
                      <m:t> </m:t>
                    </m:r>
                  </m:oMath>
                </a14:m>
                <a:endParaRPr lang="en-US" sz="2000" dirty="0">
                  <a:latin typeface="Lucida Grande" charset="0"/>
                  <a:ea typeface="Lucida Grande" charset="0"/>
                  <a:cs typeface="Lucida Grande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591" y="1037876"/>
                <a:ext cx="5925383" cy="400110"/>
              </a:xfrm>
              <a:prstGeom prst="rect">
                <a:avLst/>
              </a:prstGeom>
              <a:blipFill rotWithShape="0">
                <a:blip r:embed="rId6"/>
                <a:stretch>
                  <a:fillRect l="-1132" t="-95455" b="-12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110976" y="1906784"/>
                <a:ext cx="1071383" cy="3867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0976" y="1906784"/>
                <a:ext cx="1071383" cy="386773"/>
              </a:xfrm>
              <a:prstGeom prst="rect">
                <a:avLst/>
              </a:prstGeom>
              <a:blipFill rotWithShape="0">
                <a:blip r:embed="rId7"/>
                <a:stretch>
                  <a:fillRect l="-6250" r="-2273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136375" y="1863566"/>
                <a:ext cx="470770" cy="461665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6375" y="1863566"/>
                <a:ext cx="470770" cy="461665"/>
              </a:xfrm>
              <a:prstGeom prst="rect">
                <a:avLst/>
              </a:prstGeom>
              <a:blipFill rotWithShape="0">
                <a:blip r:embed="rId8"/>
                <a:stretch>
                  <a:fillRect b="-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3812388" y="1842695"/>
                <a:ext cx="921406" cy="47910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d>
                        <m:dPr>
                          <m:ctrlPr>
                            <a:rPr lang="en-US" sz="2400" i="1"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2388" y="1842695"/>
                <a:ext cx="921406" cy="479106"/>
              </a:xfrm>
              <a:prstGeom prst="rect">
                <a:avLst/>
              </a:prstGeom>
              <a:blipFill rotWithShape="0">
                <a:blip r:embed="rId9"/>
                <a:stretch>
                  <a:fillRect b="-164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3470314" y="1867356"/>
                <a:ext cx="47320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0314" y="1867356"/>
                <a:ext cx="473206" cy="461665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/>
          <p:cNvSpPr txBox="1"/>
          <p:nvPr/>
        </p:nvSpPr>
        <p:spPr>
          <a:xfrm>
            <a:off x="4939037" y="1409112"/>
            <a:ext cx="3765016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The scoring function which ensures the incentive compatibility.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4409661" y="1612645"/>
            <a:ext cx="224550" cy="250921"/>
          </a:xfrm>
          <a:prstGeom prst="straightConnector1">
            <a:avLst/>
          </a:prstGeom>
          <a:ln w="38100">
            <a:solidFill>
              <a:srgbClr val="F4B1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632544" y="1612645"/>
            <a:ext cx="319564" cy="0"/>
          </a:xfrm>
          <a:prstGeom prst="line">
            <a:avLst/>
          </a:prstGeom>
          <a:ln w="38100"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952108" y="2136573"/>
            <a:ext cx="3751945" cy="646331"/>
          </a:xfrm>
          <a:prstGeom prst="rect">
            <a:avLst/>
          </a:prstGeom>
          <a:solidFill>
            <a:srgbClr val="A9D18E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The incentive level which is adjusted by our reinforcement algorithm.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3494870" y="2320678"/>
            <a:ext cx="224550" cy="219183"/>
          </a:xfrm>
          <a:prstGeom prst="straightConnector1">
            <a:avLst/>
          </a:prstGeom>
          <a:ln w="38100">
            <a:solidFill>
              <a:srgbClr val="A9D18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706917" y="2539861"/>
            <a:ext cx="1245191" cy="0"/>
          </a:xfrm>
          <a:prstGeom prst="line">
            <a:avLst/>
          </a:prstGeom>
          <a:ln w="38100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825719" y="5597498"/>
            <a:ext cx="739243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latin typeface="Lucida Grande" charset="0"/>
                <a:ea typeface="Lucida Grande" charset="0"/>
                <a:cs typeface="Lucida Grande" charset="0"/>
              </a:rPr>
              <a:t>Effectively consider the </a:t>
            </a:r>
            <a:r>
              <a:rPr lang="en-US" sz="2000" b="1" dirty="0" smtClean="0">
                <a:solidFill>
                  <a:srgbClr val="FF0000"/>
                </a:solidFill>
                <a:latin typeface="Lucida Grande" charset="0"/>
                <a:ea typeface="Lucida Grande" charset="0"/>
                <a:cs typeface="Lucida Grande" charset="0"/>
              </a:rPr>
              <a:t>multi-agent </a:t>
            </a:r>
            <a:r>
              <a:rPr lang="en-US" sz="2000" b="1" dirty="0" smtClean="0">
                <a:latin typeface="Lucida Grande" charset="0"/>
                <a:ea typeface="Lucida Grande" charset="0"/>
                <a:cs typeface="Lucida Grande" charset="0"/>
              </a:rPr>
              <a:t>setting between the data requester and workers</a:t>
            </a:r>
            <a:endParaRPr lang="en-US" sz="2000" b="1" dirty="0">
              <a:solidFill>
                <a:srgbClr val="FF0000"/>
              </a:solidFill>
              <a:latin typeface="Lucida Grande" charset="0"/>
              <a:ea typeface="Lucida Grande" charset="0"/>
              <a:cs typeface="Lucida Grand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60612" y="2829821"/>
            <a:ext cx="6498097" cy="274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9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433" y="3269670"/>
            <a:ext cx="7887719" cy="26388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Results </a:t>
            </a:r>
            <a:r>
              <a:rPr lang="en-US" sz="2800" dirty="0" smtClean="0"/>
              <a:t>under 3 Different Worker </a:t>
            </a:r>
            <a:r>
              <a:rPr lang="en-US" dirty="0" smtClean="0"/>
              <a:t>M</a:t>
            </a:r>
            <a:r>
              <a:rPr lang="en-US" sz="2800" dirty="0" smtClean="0"/>
              <a:t>odels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6ACB-A724-824C-8EF7-F0B9CCAF636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392886" y="261257"/>
            <a:ext cx="751114" cy="1028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10685"/>
            <a:ext cx="517220" cy="5288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29112"/>
            <a:ext cx="517220" cy="5288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9661" y="6305473"/>
            <a:ext cx="449100" cy="56574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843921" y="5811698"/>
            <a:ext cx="55805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rPr>
              <a:t>Significant Improvement</a:t>
            </a:r>
            <a:endParaRPr lang="en-US" sz="2400" b="1" dirty="0">
              <a:solidFill>
                <a:srgbClr val="0464C7"/>
              </a:solidFill>
              <a:latin typeface="Lucida Grande" charset="0"/>
              <a:ea typeface="Lucida Grande" charset="0"/>
              <a:cs typeface="Lucida Grande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 rot="16524407">
            <a:off x="1488521" y="3966802"/>
            <a:ext cx="1190763" cy="457991"/>
            <a:chOff x="7128450" y="1916502"/>
            <a:chExt cx="1976649" cy="738159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9161967">
              <a:off x="8663474" y="2215474"/>
              <a:ext cx="441625" cy="40126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8450" y="1916502"/>
              <a:ext cx="1710749" cy="738159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 rot="16524407">
            <a:off x="5117724" y="4275395"/>
            <a:ext cx="956045" cy="415104"/>
            <a:chOff x="7128450" y="1916502"/>
            <a:chExt cx="1976649" cy="738159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9161967">
              <a:off x="8663474" y="2215474"/>
              <a:ext cx="441625" cy="401261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8450" y="1916502"/>
              <a:ext cx="1710749" cy="738159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43214" y="853295"/>
            <a:ext cx="3600663" cy="242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0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5986" y="2445787"/>
            <a:ext cx="5853858" cy="8415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254469"/>
                </a:solidFill>
                <a:latin typeface="Arial Hebrew" charset="-79"/>
                <a:ea typeface="Arial Hebrew" charset="-79"/>
                <a:cs typeface="Arial Hebrew" charset="-79"/>
              </a:rPr>
              <a:t>Thanks</a:t>
            </a:r>
            <a:endParaRPr lang="en-US" b="1" dirty="0">
              <a:solidFill>
                <a:srgbClr val="254469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0391" y="857250"/>
            <a:ext cx="7701197" cy="535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7" y="-1"/>
            <a:ext cx="2032619" cy="6858001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6564086" y="2445787"/>
            <a:ext cx="1707502" cy="167951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114300" dist="50800" dir="1980000" algn="tl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Rectangle 2"/>
          <p:cNvSpPr/>
          <p:nvPr/>
        </p:nvSpPr>
        <p:spPr>
          <a:xfrm>
            <a:off x="2522279" y="4829615"/>
            <a:ext cx="6311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rPr>
              <a:t>https://</a:t>
            </a:r>
            <a:r>
              <a:rPr lang="en-US" sz="2000" b="1" dirty="0" err="1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rPr>
              <a:t>github.com</a:t>
            </a:r>
            <a:r>
              <a:rPr lang="en-US" sz="2000" b="1" dirty="0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rPr>
              <a:t>/</a:t>
            </a:r>
            <a:r>
              <a:rPr lang="en-US" sz="2000" b="1" dirty="0" err="1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rPr>
              <a:t>vascohu</a:t>
            </a:r>
            <a:r>
              <a:rPr lang="en-US" sz="2000" b="1" dirty="0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rPr>
              <a:t>/</a:t>
            </a:r>
            <a:r>
              <a:rPr lang="en-US" sz="2000" b="1" dirty="0" err="1">
                <a:solidFill>
                  <a:srgbClr val="0464C7"/>
                </a:solidFill>
                <a:latin typeface="Lucida Grande" charset="0"/>
                <a:ea typeface="Lucida Grande" charset="0"/>
                <a:cs typeface="Lucida Grande" charset="0"/>
              </a:rPr>
              <a:t>RLPeerPrediction</a:t>
            </a:r>
            <a:endParaRPr lang="en-US" sz="2000" b="1" dirty="0">
              <a:solidFill>
                <a:srgbClr val="0464C7"/>
              </a:solidFill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92886" y="261257"/>
            <a:ext cx="751114" cy="1028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6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LA_presentation_template" id="{A976A7C2-3CE8-7348-9A1E-7D909F864CF2}" vid="{3FEC705C-BDCF-8843-8FAF-E9C15622847C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LA_presentation_template" id="{A976A7C2-3CE8-7348-9A1E-7D909F864CF2}" vid="{095DD491-6EEC-254F-A079-FF80ED70582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UCLA_presentation_template</Template>
  <TotalTime>6129</TotalTime>
  <Words>134</Words>
  <Application>Microsoft Macintosh PowerPoint</Application>
  <PresentationFormat>On-screen Show (4:3)</PresentationFormat>
  <Paragraphs>35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Arial Hebrew</vt:lpstr>
      <vt:lpstr>Calibri</vt:lpstr>
      <vt:lpstr>Calibri Light</vt:lpstr>
      <vt:lpstr>Cambria Math</vt:lpstr>
      <vt:lpstr>Lucida Grande</vt:lpstr>
      <vt:lpstr>Office Theme</vt:lpstr>
      <vt:lpstr>Custom Design</vt:lpstr>
      <vt:lpstr>A Reinforcement Learning Framework for Eliciting High Quality Information </vt:lpstr>
      <vt:lpstr>Background: Crowdsourcing</vt:lpstr>
      <vt:lpstr>PowerPoint Presentation</vt:lpstr>
      <vt:lpstr>Reinforcement Peer Prediction</vt:lpstr>
      <vt:lpstr>Results under 3 Different Worker Models</vt:lpstr>
      <vt:lpstr>Thanks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The Structure of Probabilistic Sentential Decision Diagrams</dc:title>
  <dc:creator>Yitao Liang</dc:creator>
  <cp:lastModifiedBy>Yitao Liang</cp:lastModifiedBy>
  <cp:revision>225</cp:revision>
  <cp:lastPrinted>2017-12-07T03:45:18Z</cp:lastPrinted>
  <dcterms:created xsi:type="dcterms:W3CDTF">2017-08-02T03:45:07Z</dcterms:created>
  <dcterms:modified xsi:type="dcterms:W3CDTF">2017-12-07T03:45:21Z</dcterms:modified>
</cp:coreProperties>
</file>